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  <p:sldMasterId id="2147483670" r:id="rId2"/>
  </p:sldMasterIdLst>
  <p:notesMasterIdLst>
    <p:notesMasterId r:id="rId38"/>
  </p:notesMasterIdLst>
  <p:sldIdLst>
    <p:sldId id="256" r:id="rId3"/>
    <p:sldId id="259" r:id="rId4"/>
    <p:sldId id="314" r:id="rId5"/>
    <p:sldId id="405" r:id="rId6"/>
    <p:sldId id="404" r:id="rId7"/>
    <p:sldId id="372" r:id="rId8"/>
    <p:sldId id="368" r:id="rId9"/>
    <p:sldId id="360" r:id="rId10"/>
    <p:sldId id="373" r:id="rId11"/>
    <p:sldId id="379" r:id="rId12"/>
    <p:sldId id="333" r:id="rId13"/>
    <p:sldId id="417" r:id="rId14"/>
    <p:sldId id="418" r:id="rId15"/>
    <p:sldId id="419" r:id="rId16"/>
    <p:sldId id="406" r:id="rId17"/>
    <p:sldId id="407" r:id="rId18"/>
    <p:sldId id="408" r:id="rId19"/>
    <p:sldId id="409" r:id="rId20"/>
    <p:sldId id="410" r:id="rId21"/>
    <p:sldId id="411" r:id="rId22"/>
    <p:sldId id="414" r:id="rId23"/>
    <p:sldId id="415" r:id="rId24"/>
    <p:sldId id="420" r:id="rId25"/>
    <p:sldId id="421" r:id="rId26"/>
    <p:sldId id="422" r:id="rId27"/>
    <p:sldId id="423" r:id="rId28"/>
    <p:sldId id="424" r:id="rId29"/>
    <p:sldId id="425" r:id="rId30"/>
    <p:sldId id="426" r:id="rId31"/>
    <p:sldId id="429" r:id="rId32"/>
    <p:sldId id="427" r:id="rId33"/>
    <p:sldId id="428" r:id="rId34"/>
    <p:sldId id="403" r:id="rId35"/>
    <p:sldId id="388" r:id="rId36"/>
    <p:sldId id="298" r:id="rId3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Catamaran Thin" panose="020B0604020202020204" charset="0"/>
      <p:regular r:id="rId45"/>
      <p:bold r:id="rId46"/>
    </p:embeddedFont>
    <p:embeddedFont>
      <p:font typeface="Livvic" pitchFamily="2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2B9558-E163-8299-AD51-061324244C75}" v="282" dt="2022-12-12T16:31:00.461"/>
    <p1510:client id="{78F6F75B-0BFC-481E-9C10-414A7150B1CC}" v="189" dt="2020-08-29T21:26:10.156"/>
  </p1510:revLst>
</p1510:revInfo>
</file>

<file path=ppt/tableStyles.xml><?xml version="1.0" encoding="utf-8"?>
<a:tblStyleLst xmlns:a="http://schemas.openxmlformats.org/drawingml/2006/main" def="{D4E598EF-83C9-4875-82ED-32600F37D4DF}">
  <a:tblStyle styleId="{D4E598EF-83C9-4875-82ED-32600F37D4D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3205" autoAdjust="0"/>
  </p:normalViewPr>
  <p:slideViewPr>
    <p:cSldViewPr snapToGrid="0">
      <p:cViewPr varScale="1">
        <p:scale>
          <a:sx n="91" d="100"/>
          <a:sy n="91" d="100"/>
        </p:scale>
        <p:origin x="68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8.xml"/><Relationship Id="rId41" Type="http://schemas.openxmlformats.org/officeDocument/2006/relationships/font" Target="fonts/font3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551130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73222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5522eb7919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5522eb7919_1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4564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39575" y="1701225"/>
            <a:ext cx="45924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39575" y="3206400"/>
            <a:ext cx="240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22/11/2023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43016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22/11/2023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7099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22/11/2023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5362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22/11/2023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72534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672375" y="1432475"/>
            <a:ext cx="34980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ubTitle" idx="1"/>
          </p:nvPr>
        </p:nvSpPr>
        <p:spPr>
          <a:xfrm flipH="1">
            <a:off x="1667175" y="2154225"/>
            <a:ext cx="25032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1529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CUSTOM_13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672375" y="1432475"/>
            <a:ext cx="34980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ubTitle" idx="1"/>
          </p:nvPr>
        </p:nvSpPr>
        <p:spPr>
          <a:xfrm flipH="1">
            <a:off x="1667175" y="2154225"/>
            <a:ext cx="25032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22/11/2023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18069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22/11/2023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14374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22/11/2023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72352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22/11/2023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03774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22/11/2023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36385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22/11/2023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55515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22/11/2023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14849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●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○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■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●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○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■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●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○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Thin"/>
              <a:buChar char="■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F55CF-A28A-6640-94E0-DE68D90DE0D4}" type="datetimeFigureOut">
              <a:rPr lang="es-AR" smtClean="0"/>
              <a:t>22/11/2023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61DB952-3B7E-4218-BC40-E7D755766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alphaModFix amt="40000"/>
          </a:blip>
          <a:srcRect l="9036" t="6484" b="-1"/>
          <a:stretch/>
        </p:blipFill>
        <p:spPr>
          <a:xfrm>
            <a:off x="-111211" y="-64873"/>
            <a:ext cx="9452919" cy="520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28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a imagen puede contener: cielo, nubes, exterior y naturaleza, texto que dice &quot;David VF&quot;">
            <a:extLst>
              <a:ext uri="{FF2B5EF4-FFF2-40B4-BE49-F238E27FC236}">
                <a16:creationId xmlns:a16="http://schemas.microsoft.com/office/drawing/2014/main" id="{E8E2C46D-E05F-4F51-A6CE-3CA7AFF739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12"/>
          <a:stretch/>
        </p:blipFill>
        <p:spPr bwMode="auto">
          <a:xfrm>
            <a:off x="2065050" y="225693"/>
            <a:ext cx="6858000" cy="460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" name="Google Shape;124;p24"/>
          <p:cNvSpPr/>
          <p:nvPr/>
        </p:nvSpPr>
        <p:spPr>
          <a:xfrm rot="5400000">
            <a:off x="871152" y="-239264"/>
            <a:ext cx="2269400" cy="3829301"/>
          </a:xfrm>
          <a:prstGeom prst="rect">
            <a:avLst/>
          </a:prstGeom>
          <a:solidFill>
            <a:srgbClr val="908269">
              <a:alpha val="86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26;p24"/>
          <p:cNvSpPr txBox="1">
            <a:spLocks noGrp="1"/>
          </p:cNvSpPr>
          <p:nvPr>
            <p:ph type="ctrTitle"/>
          </p:nvPr>
        </p:nvSpPr>
        <p:spPr>
          <a:xfrm>
            <a:off x="0" y="1047135"/>
            <a:ext cx="3920503" cy="133095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indent="-1270" algn="ctr">
              <a:lnSpc>
                <a:spcPct val="115000"/>
              </a:lnSpc>
            </a:pPr>
            <a:r>
              <a:rPr lang="es-CR" sz="2100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Intervenciones de Departamento de Gestión Vial en el distrito de Aguas Claras  2020-2023.  </a:t>
            </a:r>
          </a:p>
        </p:txBody>
      </p:sp>
      <p:sp>
        <p:nvSpPr>
          <p:cNvPr id="125" name="Google Shape;125;p24"/>
          <p:cNvSpPr txBox="1">
            <a:spLocks noGrp="1"/>
          </p:cNvSpPr>
          <p:nvPr>
            <p:ph type="subTitle" idx="1"/>
          </p:nvPr>
        </p:nvSpPr>
        <p:spPr>
          <a:xfrm>
            <a:off x="791050" y="2126740"/>
            <a:ext cx="2547999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>
                <a:solidFill>
                  <a:schemeClr val="lt1"/>
                </a:solidFill>
                <a:latin typeface="+mj-lt"/>
              </a:rPr>
              <a:t>Municipalidad de Upala</a:t>
            </a:r>
            <a:endParaRPr sz="1400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127" name="Google Shape;127;p24"/>
          <p:cNvSpPr/>
          <p:nvPr/>
        </p:nvSpPr>
        <p:spPr>
          <a:xfrm rot="-5400000" flipH="1">
            <a:off x="7354200" y="2416550"/>
            <a:ext cx="3358800" cy="22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DDAB70B-A67A-4CF6-8B10-AFE031E36CD4}"/>
              </a:ext>
            </a:extLst>
          </p:cNvPr>
          <p:cNvSpPr txBox="1"/>
          <p:nvPr/>
        </p:nvSpPr>
        <p:spPr>
          <a:xfrm>
            <a:off x="7466202" y="4634202"/>
            <a:ext cx="14568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1100" dirty="0">
                <a:solidFill>
                  <a:schemeClr val="bg1"/>
                </a:solidFill>
              </a:rPr>
              <a:t>Fotógrafo: David VF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667729B-BAD4-44AB-8E8C-C2AA61C7F07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45" y="3364071"/>
            <a:ext cx="963097" cy="1238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Contrataciones 2022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5" y="1410441"/>
            <a:ext cx="4309357" cy="1220513"/>
          </a:xfrm>
        </p:spPr>
        <p:txBody>
          <a:bodyPr/>
          <a:lstStyle/>
          <a:p>
            <a:pPr algn="l"/>
            <a:r>
              <a:rPr lang="es-ES" b="1" dirty="0">
                <a:latin typeface="+mn-lt"/>
              </a:rPr>
              <a:t>NOMBRE DEL PROYECTO: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Rehabilitacion del Camino C2-13-165 Camino Ent.N.732 – Los Palmitos.</a:t>
            </a:r>
          </a:p>
          <a:p>
            <a:pPr algn="l"/>
            <a:endParaRPr lang="es-CR" dirty="0">
              <a:latin typeface="+mn-lt"/>
            </a:endParaRPr>
          </a:p>
          <a:p>
            <a:pPr algn="l"/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6" y="2612278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Ȼ52.625.434,09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5" y="3281942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</a:t>
            </a:r>
            <a:r>
              <a:rPr lang="es-ES" b="1" u="sng" dirty="0">
                <a:latin typeface="+mn-lt"/>
              </a:rPr>
              <a:t>AGUAS CLARAS</a:t>
            </a:r>
            <a:endParaRPr lang="es-CR" b="1" u="sng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98D5D75-65A4-8E40-EFA3-38F7EE7A8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6" y="1219759"/>
            <a:ext cx="3893061" cy="154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>
            <a:extLst>
              <a:ext uri="{FF2B5EF4-FFF2-40B4-BE49-F238E27FC236}">
                <a16:creationId xmlns:a16="http://schemas.microsoft.com/office/drawing/2014/main" id="{22062889-A7D5-3527-6FA7-9662B0109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34" y="2954224"/>
            <a:ext cx="3956352" cy="1662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8502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Contrataciones 2022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7" y="1410441"/>
            <a:ext cx="4046707" cy="998221"/>
          </a:xfrm>
        </p:spPr>
        <p:txBody>
          <a:bodyPr/>
          <a:lstStyle/>
          <a:p>
            <a:pPr algn="l"/>
            <a:r>
              <a:rPr lang="es-ES" b="1" dirty="0">
                <a:latin typeface="+mn-lt"/>
              </a:rPr>
              <a:t>NOMBRE DEL PROYECTO: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Construcción Puente La Azufrada.</a:t>
            </a:r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9" y="249961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Ȼ173.341.514,01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6" y="3246523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b="1" u="sng" dirty="0">
                <a:latin typeface="+mn-lt"/>
              </a:rPr>
              <a:t>Distrito: AGUAS CLARAS</a:t>
            </a:r>
            <a:endParaRPr lang="es-CR" b="1" u="sng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2" name="AutoShape 2" descr="blob:https://web.whatsapp.com/844a18fa-4a48-473a-816b-216855deaae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R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2" y="1236869"/>
            <a:ext cx="3925614" cy="1609472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2" y="2846341"/>
            <a:ext cx="3925614" cy="171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398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Proyectos con Maquinaria Municipal año 2022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9" y="1576347"/>
            <a:ext cx="3392160" cy="2714017"/>
          </a:xfrm>
        </p:spPr>
        <p:txBody>
          <a:bodyPr/>
          <a:lstStyle/>
          <a:p>
            <a:pPr algn="just"/>
            <a:r>
              <a:rPr lang="es-ES" sz="1400" dirty="0">
                <a:latin typeface="+mn-lt"/>
              </a:rPr>
              <a:t>Nombre del proyecto: C2-13-079 Valle Verde</a:t>
            </a:r>
          </a:p>
          <a:p>
            <a:pPr algn="just"/>
            <a:endParaRPr lang="es-ES_tradnl" sz="1400" dirty="0">
              <a:latin typeface="+mn-lt"/>
            </a:endParaRPr>
          </a:p>
          <a:p>
            <a:pPr algn="just"/>
            <a:r>
              <a:rPr lang="es-ES_tradnl" sz="1400" dirty="0">
                <a:latin typeface="+mn-lt"/>
              </a:rPr>
              <a:t>Traslado y colocación de alcantarillas de 1.50m en sector Valle Verde, de 49 m de longitud para un costo total de </a:t>
            </a:r>
            <a:r>
              <a:rPr lang="es-ES" sz="1400" dirty="0">
                <a:latin typeface="+mn-lt"/>
              </a:rPr>
              <a:t>Ȼ</a:t>
            </a:r>
            <a:r>
              <a:rPr lang="es-ES_tradnl" sz="1400" dirty="0">
                <a:latin typeface="+mn-lt"/>
              </a:rPr>
              <a:t>12,000,000</a:t>
            </a:r>
          </a:p>
          <a:p>
            <a:pPr algn="just"/>
            <a:endParaRPr lang="es-ES_tradnl" sz="1400" dirty="0">
              <a:latin typeface="+mn-lt"/>
            </a:endParaRPr>
          </a:p>
          <a:p>
            <a:pPr algn="just"/>
            <a:r>
              <a:rPr lang="es-ES_tradnl" sz="1400" dirty="0">
                <a:latin typeface="+mn-lt"/>
              </a:rPr>
              <a:t>Rehabilitación de superficie de ruedo y aplicación de material granular con un costo estimado de </a:t>
            </a:r>
            <a:r>
              <a:rPr lang="es-ES" sz="1400" dirty="0">
                <a:latin typeface="+mn-lt"/>
              </a:rPr>
              <a:t>Ȼ </a:t>
            </a:r>
            <a:r>
              <a:rPr lang="es-ES_tradnl" sz="1400" dirty="0">
                <a:latin typeface="+mn-lt"/>
              </a:rPr>
              <a:t>8,000,000</a:t>
            </a:r>
          </a:p>
          <a:p>
            <a:pPr algn="just"/>
            <a:endParaRPr lang="es-CR" sz="1400" dirty="0">
              <a:latin typeface="+mn-lt"/>
            </a:endParaRPr>
          </a:p>
          <a:p>
            <a:pPr algn="just"/>
            <a:r>
              <a:rPr lang="es-ES_tradnl" sz="1400" dirty="0">
                <a:latin typeface="+mn-lt"/>
              </a:rPr>
              <a:t> </a:t>
            </a:r>
            <a:endParaRPr lang="es-CR" sz="1400" dirty="0">
              <a:latin typeface="+mn-lt"/>
            </a:endParaRPr>
          </a:p>
          <a:p>
            <a:pPr algn="just"/>
            <a:r>
              <a:rPr lang="es-ES" sz="1400" dirty="0">
                <a:latin typeface="+mn-lt"/>
              </a:rPr>
              <a:t>	</a:t>
            </a:r>
            <a:r>
              <a:rPr lang="es-ES" dirty="0">
                <a:latin typeface="+mn-lt"/>
              </a:rPr>
              <a:t>	</a:t>
            </a:r>
          </a:p>
          <a:p>
            <a:pPr algn="l"/>
            <a:r>
              <a:rPr lang="es-ES" dirty="0">
                <a:latin typeface="+mn-lt"/>
              </a:rPr>
              <a:t>		</a:t>
            </a:r>
          </a:p>
          <a:p>
            <a:pPr algn="l"/>
            <a:r>
              <a:rPr lang="es-ES" dirty="0">
                <a:latin typeface="+mn-lt"/>
              </a:rPr>
              <a:t>			</a:t>
            </a:r>
          </a:p>
          <a:p>
            <a:pPr algn="l"/>
            <a:r>
              <a:rPr lang="es-ES" dirty="0">
                <a:latin typeface="+mn-lt"/>
              </a:rPr>
              <a:t>			</a:t>
            </a:r>
          </a:p>
          <a:p>
            <a:pPr algn="l"/>
            <a:r>
              <a:rPr lang="es-ES" dirty="0">
                <a:latin typeface="+mn-lt"/>
              </a:rPr>
              <a:t> 			</a:t>
            </a:r>
          </a:p>
          <a:p>
            <a:pPr algn="l"/>
            <a:r>
              <a:rPr lang="es-ES" dirty="0">
                <a:latin typeface="+mn-lt"/>
              </a:rPr>
              <a:t>					</a:t>
            </a:r>
          </a:p>
          <a:p>
            <a:pPr algn="l"/>
            <a:endParaRPr lang="es-CR" dirty="0">
              <a:latin typeface="+mn-lt"/>
            </a:endParaRPr>
          </a:p>
        </p:txBody>
      </p:sp>
      <p:pic>
        <p:nvPicPr>
          <p:cNvPr id="6" name="Imagen 5" descr="Un grupo de personas en un bosque&#10;&#10;Descripción generada automáticamente con confianza baja">
            <a:extLst>
              <a:ext uri="{FF2B5EF4-FFF2-40B4-BE49-F238E27FC236}">
                <a16:creationId xmlns:a16="http://schemas.microsoft.com/office/drawing/2014/main" id="{C48EDA62-06CA-B827-FB16-A31D2271E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968" y="1661035"/>
            <a:ext cx="3499661" cy="262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18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854" y="87548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Trabajos de Obras CNE 2022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5204295" y="1576347"/>
            <a:ext cx="3589508" cy="1322496"/>
          </a:xfrm>
        </p:spPr>
        <p:txBody>
          <a:bodyPr/>
          <a:lstStyle/>
          <a:p>
            <a:pPr lvl="0" algn="l"/>
            <a:r>
              <a:rPr lang="es-CR" sz="1400" b="1" dirty="0"/>
              <a:t>Contratación N°2022PI-0147-0006500001: Limpieza del río Frijoles, San Isidro, Distrito Aguas Claras</a:t>
            </a:r>
            <a:r>
              <a:rPr lang="es-ES" dirty="0">
                <a:latin typeface="+mn-lt"/>
              </a:rPr>
              <a:t>	</a:t>
            </a:r>
          </a:p>
          <a:p>
            <a:pPr algn="l"/>
            <a:r>
              <a:rPr lang="es-ES" dirty="0">
                <a:latin typeface="+mn-lt"/>
              </a:rPr>
              <a:t>		</a:t>
            </a:r>
          </a:p>
          <a:p>
            <a:pPr algn="l"/>
            <a:r>
              <a:rPr lang="es-ES" dirty="0">
                <a:latin typeface="+mn-lt"/>
              </a:rPr>
              <a:t>			</a:t>
            </a:r>
          </a:p>
          <a:p>
            <a:pPr algn="l"/>
            <a:r>
              <a:rPr lang="es-ES" dirty="0">
                <a:latin typeface="+mn-lt"/>
              </a:rPr>
              <a:t>			</a:t>
            </a:r>
          </a:p>
          <a:p>
            <a:pPr algn="l"/>
            <a:r>
              <a:rPr lang="es-ES" dirty="0">
                <a:latin typeface="+mn-lt"/>
              </a:rPr>
              <a:t> 			</a:t>
            </a:r>
          </a:p>
          <a:p>
            <a:pPr algn="l"/>
            <a:r>
              <a:rPr lang="es-ES" dirty="0">
                <a:latin typeface="+mn-lt"/>
              </a:rPr>
              <a:t>					</a:t>
            </a:r>
          </a:p>
          <a:p>
            <a:pPr algn="l"/>
            <a:endParaRPr lang="es-CR" dirty="0">
              <a:latin typeface="+mn-lt"/>
            </a:endParaRPr>
          </a:p>
        </p:txBody>
      </p:sp>
      <p:pic>
        <p:nvPicPr>
          <p:cNvPr id="11" name="Imagen 10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773" y="1299561"/>
            <a:ext cx="3869177" cy="197865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2" name="Imagen 11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773" y="3278220"/>
            <a:ext cx="3869177" cy="16245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86DAA77-F94B-D4B7-17E5-840E93C4F0A4}"/>
              </a:ext>
            </a:extLst>
          </p:cNvPr>
          <p:cNvSpPr txBox="1"/>
          <p:nvPr/>
        </p:nvSpPr>
        <p:spPr>
          <a:xfrm>
            <a:off x="5374090" y="2791549"/>
            <a:ext cx="2791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Inversión: </a:t>
            </a:r>
            <a:r>
              <a:rPr lang="es-ES" sz="1400" dirty="0">
                <a:latin typeface="+mn-lt"/>
              </a:rPr>
              <a:t>Ȼ </a:t>
            </a:r>
            <a:r>
              <a:rPr lang="es-ES" dirty="0"/>
              <a:t>12.500.000,00</a:t>
            </a:r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2186781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854" y="87548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Trabajos de Obras CNE 2022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5204295" y="1576347"/>
            <a:ext cx="3589508" cy="1322496"/>
          </a:xfrm>
        </p:spPr>
        <p:txBody>
          <a:bodyPr/>
          <a:lstStyle/>
          <a:p>
            <a:pPr algn="l"/>
            <a:r>
              <a:rPr lang="es-CR" sz="1400" b="1" dirty="0"/>
              <a:t>Contratación N°2022PI-0369-0006500001: Conformación de enrocado en comunidad de Armenia, Distrito Canalete</a:t>
            </a:r>
            <a:r>
              <a:rPr lang="es-ES" dirty="0">
                <a:latin typeface="+mn-lt"/>
              </a:rPr>
              <a:t>	</a:t>
            </a:r>
          </a:p>
          <a:p>
            <a:pPr algn="l"/>
            <a:r>
              <a:rPr lang="es-ES" dirty="0">
                <a:latin typeface="+mn-lt"/>
              </a:rPr>
              <a:t>		</a:t>
            </a:r>
          </a:p>
          <a:p>
            <a:pPr algn="l"/>
            <a:r>
              <a:rPr lang="es-ES" dirty="0">
                <a:latin typeface="+mn-lt"/>
              </a:rPr>
              <a:t>			</a:t>
            </a:r>
          </a:p>
          <a:p>
            <a:pPr algn="l"/>
            <a:r>
              <a:rPr lang="es-ES" dirty="0">
                <a:latin typeface="+mn-lt"/>
              </a:rPr>
              <a:t>			</a:t>
            </a:r>
          </a:p>
          <a:p>
            <a:pPr algn="l"/>
            <a:r>
              <a:rPr lang="es-ES" dirty="0">
                <a:latin typeface="+mn-lt"/>
              </a:rPr>
              <a:t> 			</a:t>
            </a:r>
          </a:p>
          <a:p>
            <a:pPr algn="l"/>
            <a:r>
              <a:rPr lang="es-ES" dirty="0">
                <a:latin typeface="+mn-lt"/>
              </a:rPr>
              <a:t>					</a:t>
            </a:r>
          </a:p>
          <a:p>
            <a:pPr algn="l"/>
            <a:endParaRPr lang="es-CR" dirty="0">
              <a:latin typeface="+mn-l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340485" y="2906710"/>
            <a:ext cx="2791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Inversión: </a:t>
            </a:r>
            <a:r>
              <a:rPr lang="es-ES" sz="1400" dirty="0">
                <a:latin typeface="+mn-lt"/>
              </a:rPr>
              <a:t>Ȼ </a:t>
            </a:r>
            <a:r>
              <a:rPr lang="es-ES" dirty="0"/>
              <a:t>18.757.627,00</a:t>
            </a:r>
            <a:endParaRPr lang="es-CR" dirty="0"/>
          </a:p>
        </p:txBody>
      </p:sp>
      <p:pic>
        <p:nvPicPr>
          <p:cNvPr id="9" name="Imagen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77" y="1375864"/>
            <a:ext cx="4192618" cy="152297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0" name="Imagen 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43"/>
          <a:stretch/>
        </p:blipFill>
        <p:spPr bwMode="auto">
          <a:xfrm>
            <a:off x="1011677" y="2906710"/>
            <a:ext cx="4192618" cy="151937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66933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5158E1-6DBC-E5DF-0490-11C28D672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794" y="1953173"/>
            <a:ext cx="6222411" cy="1237153"/>
          </a:xfrm>
        </p:spPr>
        <p:txBody>
          <a:bodyPr/>
          <a:lstStyle/>
          <a:p>
            <a:pPr algn="ctr"/>
            <a:r>
              <a:rPr lang="es-CR" sz="3600" dirty="0"/>
              <a:t>Contrataciones 2023</a:t>
            </a:r>
          </a:p>
        </p:txBody>
      </p:sp>
    </p:spTree>
    <p:extLst>
      <p:ext uri="{BB962C8B-B14F-4D97-AF65-F5344CB8AC3E}">
        <p14:creationId xmlns:p14="http://schemas.microsoft.com/office/powerpoint/2010/main" val="114592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905202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Licitación reducida: 2023LD-000011-0021500001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402910" y="1628992"/>
            <a:ext cx="3392160" cy="1482159"/>
          </a:xfrm>
        </p:spPr>
        <p:txBody>
          <a:bodyPr/>
          <a:lstStyle/>
          <a:p>
            <a:pPr algn="just"/>
            <a:r>
              <a:rPr lang="es-ES" dirty="0">
                <a:latin typeface="+mn-lt"/>
              </a:rPr>
              <a:t>       Nombre del proyecto: Rehabilitación de los siguientes caminos: C2-13-191, C2-13-270, C2-13-466 y C2-13-084, mediante la conformación de cunetas mecanizadas, ampliación de espaldones y conformación de material granular para la superficie de ruedo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698120" y="3374488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Ȼ90.429.215,00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698122" y="3940132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AGUAS CLARAS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544055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989284" cy="963721"/>
          </a:xfrm>
        </p:spPr>
        <p:txBody>
          <a:bodyPr/>
          <a:lstStyle/>
          <a:p>
            <a:pPr algn="ctr"/>
            <a:r>
              <a:rPr kumimoji="0" lang="es-CR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Livvic"/>
              </a:rPr>
              <a:t>Licitación reducida: 2023LD-000011-0021500001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2588449" y="1313793"/>
            <a:ext cx="3930869" cy="584789"/>
          </a:xfrm>
        </p:spPr>
        <p:txBody>
          <a:bodyPr/>
          <a:lstStyle/>
          <a:p>
            <a:pPr algn="l"/>
            <a:r>
              <a:rPr lang="es-CR" sz="1400" dirty="0">
                <a:latin typeface="+mn-lt"/>
              </a:rPr>
              <a:t>Camino C2-13-191: Cuadrantes El Porvenir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2857804" y="1736975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Ȼ13.803.410,00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3387015" y="207390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AGUAS CLARAS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6" name="Imagen 5" descr="Un camino de tierra&#10;&#10;Descripción generada automáticamente con confianza media">
            <a:extLst>
              <a:ext uri="{FF2B5EF4-FFF2-40B4-BE49-F238E27FC236}">
                <a16:creationId xmlns:a16="http://schemas.microsoft.com/office/drawing/2014/main" id="{FDEDF760-A196-2A30-5A5F-14EFC76AD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07" y="2542027"/>
            <a:ext cx="3930869" cy="2547544"/>
          </a:xfrm>
          <a:prstGeom prst="rect">
            <a:avLst/>
          </a:prstGeom>
        </p:spPr>
      </p:pic>
      <p:pic>
        <p:nvPicPr>
          <p:cNvPr id="13" name="Imagen 12" descr="Camino de tierra&#10;&#10;Descripción generada automáticamente">
            <a:extLst>
              <a:ext uri="{FF2B5EF4-FFF2-40B4-BE49-F238E27FC236}">
                <a16:creationId xmlns:a16="http://schemas.microsoft.com/office/drawing/2014/main" id="{4F398F8F-08BE-3FE4-6A0A-EDF2CA058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297" y="2542027"/>
            <a:ext cx="3930869" cy="254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91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947243" cy="1148629"/>
          </a:xfrm>
        </p:spPr>
        <p:txBody>
          <a:bodyPr/>
          <a:lstStyle/>
          <a:p>
            <a:pPr algn="ctr"/>
            <a:r>
              <a:rPr kumimoji="0" lang="es-CR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Livvic"/>
              </a:rPr>
              <a:t>Licitación reducida: 2023LD-000011-0021500001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2061586" y="1391704"/>
            <a:ext cx="4833197" cy="467436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Camino C2-13-270: Calle Colonia Blanca – Rincón de La Cruz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2875919" y="1774545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ctr"/>
            <a:r>
              <a:rPr lang="es-ES" dirty="0">
                <a:latin typeface="+mn-lt"/>
              </a:rPr>
              <a:t>Monto del presupuesto: Ȼ15.942.400,00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2875918" y="2083413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ctr"/>
            <a:r>
              <a:rPr lang="es-ES" dirty="0">
                <a:latin typeface="+mn-lt"/>
              </a:rPr>
              <a:t>Distrito: AGUAS CLARAS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6" name="Imagen 5" descr="Sendero en un bosque&#10;&#10;Descripción generada automáticamente con confianza media">
            <a:extLst>
              <a:ext uri="{FF2B5EF4-FFF2-40B4-BE49-F238E27FC236}">
                <a16:creationId xmlns:a16="http://schemas.microsoft.com/office/drawing/2014/main" id="{96E8FCD4-7AD9-2D68-1780-5AC964996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32" y="2384220"/>
            <a:ext cx="4036533" cy="2676556"/>
          </a:xfrm>
          <a:prstGeom prst="rect">
            <a:avLst/>
          </a:prstGeom>
        </p:spPr>
      </p:pic>
      <p:pic>
        <p:nvPicPr>
          <p:cNvPr id="13" name="Imagen 12" descr="Una carretera con árboles&#10;&#10;Descripción generada automáticamente">
            <a:extLst>
              <a:ext uri="{FF2B5EF4-FFF2-40B4-BE49-F238E27FC236}">
                <a16:creationId xmlns:a16="http://schemas.microsoft.com/office/drawing/2014/main" id="{AB5B63DD-11ED-7967-E4DF-15FB1C57E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885" y="2384220"/>
            <a:ext cx="4132492" cy="267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886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999795" cy="982338"/>
          </a:xfrm>
        </p:spPr>
        <p:txBody>
          <a:bodyPr/>
          <a:lstStyle/>
          <a:p>
            <a:pPr algn="ctr"/>
            <a:r>
              <a:rPr kumimoji="0" lang="es-CR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Livvic"/>
              </a:rPr>
              <a:t>Licitación reducida: 2023LD-000011-0021500001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2135104" y="1302330"/>
            <a:ext cx="4309357" cy="611818"/>
          </a:xfrm>
        </p:spPr>
        <p:txBody>
          <a:bodyPr/>
          <a:lstStyle/>
          <a:p>
            <a:pPr algn="l"/>
            <a:r>
              <a:rPr lang="es-CR" dirty="0">
                <a:latin typeface="+mn-lt"/>
              </a:rPr>
              <a:t>Camino C2-13-466: Calle a Montosa – Rincón de La Cruz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2593703" y="1632467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Ȼ10.623.275,00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3052302" y="1979363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</a:t>
            </a:r>
            <a:r>
              <a:rPr lang="es-ES" b="1" u="sng" dirty="0">
                <a:latin typeface="+mn-lt"/>
              </a:rPr>
              <a:t>AGUAS CLARAS</a:t>
            </a:r>
            <a:endParaRPr lang="es-CR" b="1" u="sng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6" name="Imagen 5" descr="Vista de calle con pasto y árboles&#10;&#10;Descripción generada automáticamente">
            <a:extLst>
              <a:ext uri="{FF2B5EF4-FFF2-40B4-BE49-F238E27FC236}">
                <a16:creationId xmlns:a16="http://schemas.microsoft.com/office/drawing/2014/main" id="{9977C64A-A2DF-F70C-8CB9-8381144BE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33" y="2430730"/>
            <a:ext cx="3899897" cy="2597312"/>
          </a:xfrm>
          <a:prstGeom prst="rect">
            <a:avLst/>
          </a:prstGeom>
        </p:spPr>
      </p:pic>
      <p:pic>
        <p:nvPicPr>
          <p:cNvPr id="13" name="Imagen 12" descr="Camino de tierra&#10;&#10;Descripción generada automáticamente">
            <a:extLst>
              <a:ext uri="{FF2B5EF4-FFF2-40B4-BE49-F238E27FC236}">
                <a16:creationId xmlns:a16="http://schemas.microsoft.com/office/drawing/2014/main" id="{CAC4D7A1-5354-4685-9C0A-F5D6E5A0C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272" y="2430730"/>
            <a:ext cx="3907187" cy="259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19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 txBox="1">
            <a:spLocks noGrp="1"/>
          </p:cNvSpPr>
          <p:nvPr>
            <p:ph type="title"/>
          </p:nvPr>
        </p:nvSpPr>
        <p:spPr>
          <a:xfrm>
            <a:off x="1099226" y="496110"/>
            <a:ext cx="5632314" cy="17996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R" sz="2400" dirty="0">
                <a:latin typeface="+mj-lt"/>
              </a:rPr>
              <a:t>PROCESOS DE CONTRATACIÓN EJECUTADOS EN EL AÑO 2020-2023</a:t>
            </a:r>
            <a:br>
              <a:rPr lang="es-CR" sz="2400" dirty="0">
                <a:latin typeface="+mj-lt"/>
              </a:rPr>
            </a:br>
            <a:r>
              <a:rPr lang="es-CR" sz="2400" dirty="0">
                <a:latin typeface="+mj-lt"/>
              </a:rPr>
              <a:t> GESTIÓN VIAL.</a:t>
            </a:r>
            <a:endParaRPr sz="2400" dirty="0">
              <a:latin typeface="+mj-lt"/>
            </a:endParaRPr>
          </a:p>
        </p:txBody>
      </p:sp>
      <p:sp>
        <p:nvSpPr>
          <p:cNvPr id="167" name="Google Shape;167;p27"/>
          <p:cNvSpPr/>
          <p:nvPr/>
        </p:nvSpPr>
        <p:spPr>
          <a:xfrm>
            <a:off x="0" y="1577400"/>
            <a:ext cx="362100" cy="1988700"/>
          </a:xfrm>
          <a:prstGeom prst="rect">
            <a:avLst/>
          </a:prstGeom>
          <a:solidFill>
            <a:srgbClr val="CFC3AC">
              <a:alpha val="58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027" name="image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0" y="496110"/>
            <a:ext cx="304800" cy="34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362085" y="2571750"/>
            <a:ext cx="34241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CONTRATACIONES 2020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CONTRATACIONES 2021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CONTRATACIONES 2022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CONTRATACIONES 2023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C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25065" y="286759"/>
            <a:ext cx="4905202" cy="941499"/>
          </a:xfrm>
        </p:spPr>
        <p:txBody>
          <a:bodyPr/>
          <a:lstStyle/>
          <a:p>
            <a:pPr algn="ctr"/>
            <a:r>
              <a:rPr kumimoji="0" lang="es-CR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Livvic"/>
              </a:rPr>
              <a:t>Licitación reducida: 2023LD-000011-0021500001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2354312" y="1252182"/>
            <a:ext cx="4046707" cy="468127"/>
          </a:xfrm>
        </p:spPr>
        <p:txBody>
          <a:bodyPr/>
          <a:lstStyle/>
          <a:p>
            <a:pPr algn="l"/>
            <a:r>
              <a:rPr lang="es-CR" dirty="0">
                <a:latin typeface="+mn-lt"/>
              </a:rPr>
              <a:t>Camino C2-13-084: Buenos Aires – Colonia Libertad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2818216" y="1623193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Ȼ50.060.130,00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3300240" y="1934255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</a:t>
            </a:r>
            <a:r>
              <a:rPr lang="es-ES" b="1" u="sng" dirty="0">
                <a:latin typeface="+mn-lt"/>
              </a:rPr>
              <a:t>AGUAS CLARAS</a:t>
            </a:r>
            <a:endParaRPr lang="es-CR" b="1" u="sng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6" name="Imagen 5" descr="Un conjunto de árboles&#10;&#10;Descripción generada automáticamente con confianza baja">
            <a:extLst>
              <a:ext uri="{FF2B5EF4-FFF2-40B4-BE49-F238E27FC236}">
                <a16:creationId xmlns:a16="http://schemas.microsoft.com/office/drawing/2014/main" id="{1607987C-1525-3DE6-F55F-242E5EC36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34" y="2305265"/>
            <a:ext cx="4000855" cy="2701288"/>
          </a:xfrm>
          <a:prstGeom prst="rect">
            <a:avLst/>
          </a:prstGeom>
        </p:spPr>
      </p:pic>
      <p:pic>
        <p:nvPicPr>
          <p:cNvPr id="18" name="Imagen 17" descr="Un camión de carga en el bosque&#10;&#10;Descripción generada automáticamente con confianza baja">
            <a:extLst>
              <a:ext uri="{FF2B5EF4-FFF2-40B4-BE49-F238E27FC236}">
                <a16:creationId xmlns:a16="http://schemas.microsoft.com/office/drawing/2014/main" id="{3274AD86-697A-7DE1-8BEA-EADAF0093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313" y="2305265"/>
            <a:ext cx="4038751" cy="270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703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03131" y="1473421"/>
            <a:ext cx="6337738" cy="2196657"/>
          </a:xfrm>
        </p:spPr>
        <p:txBody>
          <a:bodyPr/>
          <a:lstStyle/>
          <a:p>
            <a:pPr algn="ctr"/>
            <a:r>
              <a:rPr lang="es-CR" sz="4000" dirty="0">
                <a:latin typeface="+mn-lt"/>
              </a:rPr>
              <a:t>Trabajos con maquinaria municipal 2023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0360121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5"/>
            <a:ext cx="4989284" cy="723276"/>
          </a:xfrm>
        </p:spPr>
        <p:txBody>
          <a:bodyPr/>
          <a:lstStyle/>
          <a:p>
            <a:pPr algn="ctr"/>
            <a:r>
              <a:rPr kumimoji="0" lang="es-CR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Livvic"/>
              </a:rPr>
              <a:t>Trabajos con maquinaria municipal 2023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2588446" y="1081614"/>
            <a:ext cx="3930869" cy="374091"/>
          </a:xfrm>
        </p:spPr>
        <p:txBody>
          <a:bodyPr/>
          <a:lstStyle/>
          <a:p>
            <a:pPr algn="l"/>
            <a:r>
              <a:rPr lang="es-CR" sz="1400" dirty="0">
                <a:latin typeface="+mn-lt"/>
              </a:rPr>
              <a:t>Camino C2-13-046: Camino La Montosa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2857803" y="1477217"/>
            <a:ext cx="3392157" cy="331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Ȼ2.148.400,00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2619761" y="1812485"/>
            <a:ext cx="3392157" cy="331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ctr"/>
            <a:r>
              <a:rPr lang="es-ES" dirty="0">
                <a:latin typeface="+mn-lt"/>
              </a:rPr>
              <a:t>Colocación de pasos de alcantarillas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93DFB0C-3129-F530-9863-737B545C39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34" y="2165487"/>
            <a:ext cx="3930869" cy="2865132"/>
          </a:xfrm>
          <a:prstGeom prst="rect">
            <a:avLst/>
          </a:prstGeom>
          <a:noFill/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67C16DC-AC08-9780-AF0B-06F6C47EE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297" y="2165487"/>
            <a:ext cx="3930869" cy="28651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17555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5"/>
            <a:ext cx="4989284" cy="723276"/>
          </a:xfrm>
        </p:spPr>
        <p:txBody>
          <a:bodyPr/>
          <a:lstStyle/>
          <a:p>
            <a:pPr algn="ctr"/>
            <a:r>
              <a:rPr kumimoji="0" lang="es-CR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Livvic"/>
              </a:rPr>
              <a:t>Trabajos con maquinaria municipal 2023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1526793" y="1132998"/>
            <a:ext cx="5578092" cy="374091"/>
          </a:xfrm>
        </p:spPr>
        <p:txBody>
          <a:bodyPr/>
          <a:lstStyle/>
          <a:p>
            <a:pPr algn="l"/>
            <a:r>
              <a:rPr lang="es-CR" sz="1400" dirty="0">
                <a:latin typeface="+mn-lt"/>
              </a:rPr>
              <a:t>Camino C2-13-165: San Isidro de Aguas Claras – La Palmitera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2857803" y="1477217"/>
            <a:ext cx="3392157" cy="331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Ȼ7.122.500,00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2619761" y="1812485"/>
            <a:ext cx="3392157" cy="331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ctr"/>
            <a:r>
              <a:rPr lang="es-ES" dirty="0">
                <a:latin typeface="+mn-lt"/>
              </a:rPr>
              <a:t>Reparación de Puente Los Palmitos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FD0DC90-3993-1CF0-CD06-9B2D0F1CB5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33" y="2152925"/>
            <a:ext cx="3952449" cy="2892353"/>
          </a:xfrm>
          <a:prstGeom prst="rect">
            <a:avLst/>
          </a:prstGeom>
          <a:noFill/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BE7B4B0-B9AA-AD54-B279-F5F21DE0B4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717" y="2152924"/>
            <a:ext cx="3952449" cy="28923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23170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5"/>
            <a:ext cx="4989284" cy="723276"/>
          </a:xfrm>
        </p:spPr>
        <p:txBody>
          <a:bodyPr/>
          <a:lstStyle/>
          <a:p>
            <a:pPr algn="ctr"/>
            <a:r>
              <a:rPr kumimoji="0" lang="es-CR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Livvic"/>
              </a:rPr>
              <a:t>Trabajos con maquinaria municipal 2023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1076353" y="1134572"/>
            <a:ext cx="6955055" cy="374091"/>
          </a:xfrm>
        </p:spPr>
        <p:txBody>
          <a:bodyPr/>
          <a:lstStyle/>
          <a:p>
            <a:pPr algn="l"/>
            <a:r>
              <a:rPr lang="es-CR" sz="1400" dirty="0">
                <a:latin typeface="+mn-lt"/>
              </a:rPr>
              <a:t>Camino C2-13-100: (</a:t>
            </a:r>
            <a:r>
              <a:rPr lang="pt-BR" sz="1400" dirty="0">
                <a:latin typeface="+mn-lt"/>
              </a:rPr>
              <a:t>ENT.N.164) ARMENIAS EBAIS, (ENT.N.732) SANTA ADELA</a:t>
            </a:r>
            <a:endParaRPr lang="es-CR" sz="1400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2857803" y="1477217"/>
            <a:ext cx="3392157" cy="331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Ȼ73.078.000,00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1094472" y="1745562"/>
            <a:ext cx="6955055" cy="331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ctr"/>
            <a:r>
              <a:rPr lang="es-ES" dirty="0">
                <a:latin typeface="+mn-lt"/>
              </a:rPr>
              <a:t>Reacondicionamiento de la plataforma, colocación , conformación y compactación de material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D34D226-C2BC-35E7-5ED2-E39E5DC406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34" y="2313949"/>
            <a:ext cx="4026021" cy="2727862"/>
          </a:xfrm>
          <a:prstGeom prst="rect">
            <a:avLst/>
          </a:prstGeom>
          <a:noFill/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0738822-CAD6-A2BF-479F-DAE6142434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147" y="2311416"/>
            <a:ext cx="4026020" cy="2727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37848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5"/>
            <a:ext cx="4989284" cy="723276"/>
          </a:xfrm>
        </p:spPr>
        <p:txBody>
          <a:bodyPr/>
          <a:lstStyle/>
          <a:p>
            <a:pPr algn="ctr"/>
            <a:r>
              <a:rPr kumimoji="0" lang="es-CR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Livvic"/>
              </a:rPr>
              <a:t>Trabajos con maquinaria municipal 2023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1364803" y="1369408"/>
            <a:ext cx="5839454" cy="374091"/>
          </a:xfrm>
        </p:spPr>
        <p:txBody>
          <a:bodyPr/>
          <a:lstStyle/>
          <a:p>
            <a:pPr algn="l"/>
            <a:r>
              <a:rPr lang="es-CR" sz="1400" dirty="0">
                <a:latin typeface="+mn-lt"/>
              </a:rPr>
              <a:t>Camino C2-13-085: Buenos Aires AYA Monumento – Fin de camino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2875920" y="2102251"/>
            <a:ext cx="3392157" cy="331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Ȼ3.600.000,00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1094472" y="2865438"/>
            <a:ext cx="6955055" cy="938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ctr"/>
            <a:r>
              <a:rPr lang="es-ES" dirty="0">
                <a:latin typeface="+mn-lt"/>
              </a:rPr>
              <a:t>Reacondicionamiento de la plataforma (Limpieza de cuneta, ampliación de espaldones, botado de escombros, reconformación de la superficie de ruedo existente.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6631537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5"/>
            <a:ext cx="4989284" cy="723276"/>
          </a:xfrm>
        </p:spPr>
        <p:txBody>
          <a:bodyPr/>
          <a:lstStyle/>
          <a:p>
            <a:pPr algn="ctr"/>
            <a:r>
              <a:rPr kumimoji="0" lang="es-CR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Livvic"/>
              </a:rPr>
              <a:t>Trabajos con maquinaria municipal 2023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1364803" y="1461239"/>
            <a:ext cx="5839454" cy="723275"/>
          </a:xfrm>
        </p:spPr>
        <p:txBody>
          <a:bodyPr/>
          <a:lstStyle/>
          <a:p>
            <a:pPr algn="ctr"/>
            <a:r>
              <a:rPr lang="es-CR" sz="1400" dirty="0">
                <a:latin typeface="+mn-lt"/>
              </a:rPr>
              <a:t>Camino C2-13-003: (ENT.C.139) Cuatro Bocas- Fin de camino</a:t>
            </a:r>
          </a:p>
          <a:p>
            <a:pPr algn="ctr"/>
            <a:r>
              <a:rPr lang="es-CR" sz="1400" dirty="0">
                <a:latin typeface="+mn-lt"/>
              </a:rPr>
              <a:t>Camino C2-13-191: Cuadrantes El Porvenir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2875918" y="2414119"/>
            <a:ext cx="3392157" cy="331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Ȼ4.202.220,00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2608180" y="3314262"/>
            <a:ext cx="3575812" cy="331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ctr"/>
            <a:r>
              <a:rPr lang="es-ES" dirty="0">
                <a:latin typeface="+mn-lt"/>
              </a:rPr>
              <a:t>Colocación de pasos de alcantarillas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2312620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5"/>
            <a:ext cx="4989284" cy="723276"/>
          </a:xfrm>
        </p:spPr>
        <p:txBody>
          <a:bodyPr/>
          <a:lstStyle/>
          <a:p>
            <a:pPr algn="ctr"/>
            <a:r>
              <a:rPr kumimoji="0" lang="es-CR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Livvic"/>
              </a:rPr>
              <a:t>Trabajos con maquinaria municipal 2023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1364803" y="1461239"/>
            <a:ext cx="5839454" cy="421519"/>
          </a:xfrm>
        </p:spPr>
        <p:txBody>
          <a:bodyPr/>
          <a:lstStyle/>
          <a:p>
            <a:pPr algn="ctr"/>
            <a:r>
              <a:rPr lang="es-CR" sz="1400" dirty="0">
                <a:latin typeface="+mn-lt"/>
              </a:rPr>
              <a:t>Camino C2-13-084: Buenos Aires – Colonia Libertad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2875918" y="2414119"/>
            <a:ext cx="3392157" cy="331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Ȼ618.000,00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2729806" y="3296652"/>
            <a:ext cx="3109448" cy="592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ctr"/>
            <a:r>
              <a:rPr lang="es-ES" dirty="0">
                <a:latin typeface="+mn-lt"/>
              </a:rPr>
              <a:t>Limpieza de Vado Quebrada Francia y Vado Río Raudales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9575446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DD2FEC-7B90-EF6D-F846-435844981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663" y="1768311"/>
            <a:ext cx="5980673" cy="1606877"/>
          </a:xfrm>
        </p:spPr>
        <p:txBody>
          <a:bodyPr/>
          <a:lstStyle/>
          <a:p>
            <a:pPr algn="ctr"/>
            <a:r>
              <a:rPr lang="es-CR" dirty="0"/>
              <a:t>Información adicional</a:t>
            </a:r>
          </a:p>
        </p:txBody>
      </p:sp>
    </p:spTree>
    <p:extLst>
      <p:ext uri="{BB962C8B-B14F-4D97-AF65-F5344CB8AC3E}">
        <p14:creationId xmlns:p14="http://schemas.microsoft.com/office/powerpoint/2010/main" val="42553667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9632" y="307751"/>
            <a:ext cx="7984733" cy="963721"/>
          </a:xfrm>
        </p:spPr>
        <p:txBody>
          <a:bodyPr/>
          <a:lstStyle/>
          <a:p>
            <a:pPr algn="ctr"/>
            <a:r>
              <a:rPr kumimoji="0" lang="es-CR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Livvic"/>
              </a:rPr>
              <a:t>Licitación </a:t>
            </a:r>
            <a:r>
              <a:rPr lang="es-CR" dirty="0">
                <a:solidFill>
                  <a:srgbClr val="434343"/>
                </a:solidFill>
                <a:latin typeface="Arial"/>
              </a:rPr>
              <a:t>menor</a:t>
            </a:r>
            <a:r>
              <a:rPr kumimoji="0" lang="es-CR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Livvic"/>
              </a:rPr>
              <a:t>: 2023LE-000003-0021500001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CDB1A735-015A-DAF5-0842-2F0B99F1ACB7}"/>
              </a:ext>
            </a:extLst>
          </p:cNvPr>
          <p:cNvSpPr txBox="1">
            <a:spLocks/>
          </p:cNvSpPr>
          <p:nvPr/>
        </p:nvSpPr>
        <p:spPr>
          <a:xfrm flipH="1">
            <a:off x="398833" y="1013993"/>
            <a:ext cx="8346332" cy="3925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marL="495300" indent="-342900" algn="just">
              <a:lnSpc>
                <a:spcPct val="200000"/>
              </a:lnSpc>
              <a:buFont typeface="+mj-lt"/>
              <a:buAutoNum type="arabicParenR"/>
            </a:pPr>
            <a:r>
              <a:rPr lang="es-CR" sz="1400" dirty="0">
                <a:latin typeface="+mn-lt"/>
              </a:rPr>
              <a:t>Extracción de 37.000 m</a:t>
            </a:r>
            <a:r>
              <a:rPr lang="es-CR" sz="1400" baseline="30000" dirty="0">
                <a:latin typeface="+mn-lt"/>
              </a:rPr>
              <a:t>3</a:t>
            </a:r>
            <a:r>
              <a:rPr lang="es-CR" sz="1400" dirty="0">
                <a:latin typeface="+mn-lt"/>
              </a:rPr>
              <a:t> de material de río.</a:t>
            </a:r>
          </a:p>
          <a:p>
            <a:pPr marL="495300" indent="-342900" algn="just">
              <a:lnSpc>
                <a:spcPct val="200000"/>
              </a:lnSpc>
              <a:buFont typeface="+mj-lt"/>
              <a:buAutoNum type="arabicParenR"/>
            </a:pPr>
            <a:r>
              <a:rPr lang="es-CR" sz="1400" dirty="0">
                <a:latin typeface="+mn-lt"/>
              </a:rPr>
              <a:t>Trituración de 15.000 m</a:t>
            </a:r>
            <a:r>
              <a:rPr lang="es-CR" sz="1400" baseline="30000" dirty="0">
                <a:latin typeface="+mn-lt"/>
              </a:rPr>
              <a:t>3</a:t>
            </a:r>
            <a:r>
              <a:rPr lang="es-CR" sz="1400" dirty="0">
                <a:latin typeface="+mn-lt"/>
              </a:rPr>
              <a:t> de material de 3 pulgadas.</a:t>
            </a:r>
          </a:p>
          <a:p>
            <a:pPr marL="495300" indent="-342900" algn="just">
              <a:lnSpc>
                <a:spcPct val="200000"/>
              </a:lnSpc>
              <a:buFont typeface="+mj-lt"/>
              <a:buAutoNum type="arabicParenR"/>
            </a:pPr>
            <a:r>
              <a:rPr lang="es-CR" sz="1400" dirty="0">
                <a:latin typeface="+mn-lt"/>
              </a:rPr>
              <a:t>Trituración de 15.000 m</a:t>
            </a:r>
            <a:r>
              <a:rPr lang="es-CR" sz="1400" baseline="30000" dirty="0">
                <a:latin typeface="+mn-lt"/>
              </a:rPr>
              <a:t>3</a:t>
            </a:r>
            <a:r>
              <a:rPr lang="es-CR" sz="1400" dirty="0">
                <a:latin typeface="+mn-lt"/>
              </a:rPr>
              <a:t> de material de 1 ½ pulgadas.</a:t>
            </a:r>
          </a:p>
          <a:p>
            <a:pPr marL="495300" indent="-342900" algn="just">
              <a:lnSpc>
                <a:spcPct val="200000"/>
              </a:lnSpc>
              <a:buFont typeface="+mj-lt"/>
              <a:buAutoNum type="arabicParenR"/>
            </a:pPr>
            <a:r>
              <a:rPr lang="es-CR" sz="1400" dirty="0">
                <a:latin typeface="+mn-lt"/>
              </a:rPr>
              <a:t>7000 m</a:t>
            </a:r>
            <a:r>
              <a:rPr lang="es-CR" sz="1400" baseline="30000" dirty="0">
                <a:latin typeface="+mn-lt"/>
              </a:rPr>
              <a:t>3</a:t>
            </a:r>
            <a:r>
              <a:rPr lang="es-CR" sz="1400" dirty="0">
                <a:latin typeface="+mn-lt"/>
              </a:rPr>
              <a:t> quedaría en material bruto.</a:t>
            </a:r>
            <a:r>
              <a:rPr lang="es-CR" sz="1400" baseline="30000" dirty="0">
                <a:latin typeface="+mn-lt"/>
              </a:rPr>
              <a:t> </a:t>
            </a:r>
          </a:p>
          <a:p>
            <a:pPr marL="495300" indent="-342900" algn="just">
              <a:lnSpc>
                <a:spcPct val="200000"/>
              </a:lnSpc>
              <a:buFont typeface="+mj-lt"/>
              <a:buAutoNum type="arabicParenR"/>
            </a:pPr>
            <a:r>
              <a:rPr lang="es-ES" sz="1400" dirty="0">
                <a:latin typeface="+mn-lt"/>
              </a:rPr>
              <a:t>Monto del presupuesto: Ȼ213.052.400 colones.</a:t>
            </a:r>
          </a:p>
          <a:p>
            <a:pPr marL="495300" indent="-342900" algn="just">
              <a:lnSpc>
                <a:spcPct val="200000"/>
              </a:lnSpc>
              <a:buFont typeface="+mj-lt"/>
              <a:buAutoNum type="arabicParenR"/>
            </a:pPr>
            <a:r>
              <a:rPr lang="es-CR" sz="1400" dirty="0">
                <a:latin typeface="+mn-lt"/>
              </a:rPr>
              <a:t>La maquinaria municipal está interviniendo caminos gracias al alquiler de quebradores portátiles, los cuales están triturando material. </a:t>
            </a:r>
          </a:p>
          <a:p>
            <a:pPr marL="152400" indent="0" algn="just">
              <a:lnSpc>
                <a:spcPct val="200000"/>
              </a:lnSpc>
            </a:pPr>
            <a:endParaRPr lang="es-CR" sz="1400" dirty="0">
              <a:latin typeface="+mn-lt"/>
            </a:endParaRPr>
          </a:p>
          <a:p>
            <a:pPr marL="152400" indent="0" algn="just"/>
            <a:endParaRPr lang="es-CR" sz="1400" dirty="0">
              <a:latin typeface="+mn-lt"/>
            </a:endParaRPr>
          </a:p>
          <a:p>
            <a:pPr marL="495300" indent="-342900" algn="just">
              <a:buFont typeface="+mj-lt"/>
              <a:buAutoNum type="arabicParenR"/>
            </a:pPr>
            <a:endParaRPr lang="es-CR" sz="1400" dirty="0">
              <a:latin typeface="+mn-lt"/>
            </a:endParaRPr>
          </a:p>
          <a:p>
            <a:pPr marL="495300" indent="-342900" algn="just">
              <a:buFont typeface="+mj-lt"/>
              <a:buAutoNum type="arabicParenR"/>
            </a:pPr>
            <a:endParaRPr lang="es-CR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008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Contrataciones 2019 ejecutadas en el año 2021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9" y="1576348"/>
            <a:ext cx="3392160" cy="832314"/>
          </a:xfrm>
        </p:spPr>
        <p:txBody>
          <a:bodyPr/>
          <a:lstStyle/>
          <a:p>
            <a:pPr algn="l"/>
            <a:r>
              <a:rPr lang="es-ES" dirty="0">
                <a:latin typeface="+mn-lt"/>
              </a:rPr>
              <a:t>Nombre del proyecto:</a:t>
            </a:r>
          </a:p>
          <a:p>
            <a:pPr algn="l"/>
            <a:r>
              <a:rPr lang="es-ES" dirty="0">
                <a:latin typeface="+mn-lt"/>
              </a:rPr>
              <a:t>Asfalto y drenajes en Camino C2-13-039, Cuadrante San Isidro.</a:t>
            </a:r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55706" y="249961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Ȼ50.000.000,00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8" y="3137037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AGUAS CLARAS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52B5C64-6CCF-27A3-74C4-D1D4E88A8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91" y="1354572"/>
            <a:ext cx="1890499" cy="336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2C8306B-1D97-F71F-2CFA-7F4546A6A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58" y="1631852"/>
            <a:ext cx="1712371" cy="308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9458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9632" y="307752"/>
            <a:ext cx="7984733" cy="621112"/>
          </a:xfrm>
        </p:spPr>
        <p:txBody>
          <a:bodyPr/>
          <a:lstStyle/>
          <a:p>
            <a:pPr algn="ctr"/>
            <a:r>
              <a:rPr kumimoji="0" lang="es-CR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Livvic"/>
              </a:rPr>
              <a:t>Licitación </a:t>
            </a:r>
            <a:r>
              <a:rPr lang="es-CR" dirty="0">
                <a:solidFill>
                  <a:srgbClr val="434343"/>
                </a:solidFill>
                <a:latin typeface="Arial"/>
              </a:rPr>
              <a:t>menor</a:t>
            </a:r>
            <a:r>
              <a:rPr kumimoji="0" lang="es-CR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Livvic"/>
              </a:rPr>
              <a:t>: 2023LE-000003-0021500001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CDB1A735-015A-DAF5-0842-2F0B99F1ACB7}"/>
              </a:ext>
            </a:extLst>
          </p:cNvPr>
          <p:cNvSpPr txBox="1">
            <a:spLocks/>
          </p:cNvSpPr>
          <p:nvPr/>
        </p:nvSpPr>
        <p:spPr>
          <a:xfrm flipH="1">
            <a:off x="398833" y="1013993"/>
            <a:ext cx="8346332" cy="3925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marL="152400" indent="0" algn="just">
              <a:lnSpc>
                <a:spcPct val="200000"/>
              </a:lnSpc>
            </a:pPr>
            <a:endParaRPr lang="es-CR" sz="1400" dirty="0">
              <a:latin typeface="+mn-lt"/>
            </a:endParaRPr>
          </a:p>
          <a:p>
            <a:pPr marL="152400" indent="0" algn="just"/>
            <a:endParaRPr lang="es-CR" sz="1400" dirty="0">
              <a:latin typeface="+mn-lt"/>
            </a:endParaRPr>
          </a:p>
          <a:p>
            <a:pPr marL="495300" indent="-342900" algn="just">
              <a:buFont typeface="+mj-lt"/>
              <a:buAutoNum type="arabicParenR"/>
            </a:pPr>
            <a:endParaRPr lang="es-CR" sz="1400" dirty="0">
              <a:latin typeface="+mn-lt"/>
            </a:endParaRPr>
          </a:p>
          <a:p>
            <a:pPr marL="495300" indent="-342900" algn="just">
              <a:buFont typeface="+mj-lt"/>
              <a:buAutoNum type="arabicParenR"/>
            </a:pPr>
            <a:endParaRPr lang="es-CR" sz="1400" dirty="0">
              <a:latin typeface="+mn-lt"/>
            </a:endParaRPr>
          </a:p>
        </p:txBody>
      </p:sp>
      <p:pic>
        <p:nvPicPr>
          <p:cNvPr id="4" name="Imagen 3" descr="Una montaña de arena&#10;&#10;Descripción generada automáticamente">
            <a:extLst>
              <a:ext uri="{FF2B5EF4-FFF2-40B4-BE49-F238E27FC236}">
                <a16:creationId xmlns:a16="http://schemas.microsoft.com/office/drawing/2014/main" id="{234E3955-BD72-A3E2-C3F0-C3C245181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32" y="1013994"/>
            <a:ext cx="4173168" cy="1971668"/>
          </a:xfrm>
          <a:prstGeom prst="rect">
            <a:avLst/>
          </a:prstGeom>
        </p:spPr>
      </p:pic>
      <p:pic>
        <p:nvPicPr>
          <p:cNvPr id="11" name="Imagen 10" descr="Una montaña de arena&#10;&#10;Descripción generada automáticamente">
            <a:extLst>
              <a:ext uri="{FF2B5EF4-FFF2-40B4-BE49-F238E27FC236}">
                <a16:creationId xmlns:a16="http://schemas.microsoft.com/office/drawing/2014/main" id="{B10E7E9F-A591-86D5-1759-0DF7B106C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190" y="1013994"/>
            <a:ext cx="4173168" cy="1971666"/>
          </a:xfrm>
          <a:prstGeom prst="rect">
            <a:avLst/>
          </a:prstGeom>
        </p:spPr>
      </p:pic>
      <p:pic>
        <p:nvPicPr>
          <p:cNvPr id="13" name="Imagen 12" descr="Un barco en el agua&#10;&#10;Descripción generada automáticamente con confianza media">
            <a:extLst>
              <a:ext uri="{FF2B5EF4-FFF2-40B4-BE49-F238E27FC236}">
                <a16:creationId xmlns:a16="http://schemas.microsoft.com/office/drawing/2014/main" id="{38A30944-61FD-4731-297D-622586C97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832" y="3070791"/>
            <a:ext cx="4173168" cy="1954198"/>
          </a:xfrm>
          <a:prstGeom prst="rect">
            <a:avLst/>
          </a:prstGeom>
        </p:spPr>
      </p:pic>
      <p:pic>
        <p:nvPicPr>
          <p:cNvPr id="15" name="Imagen 14" descr="Una camioneta en el desierto&#10;&#10;Descripción generada automáticamente">
            <a:extLst>
              <a:ext uri="{FF2B5EF4-FFF2-40B4-BE49-F238E27FC236}">
                <a16:creationId xmlns:a16="http://schemas.microsoft.com/office/drawing/2014/main" id="{988DCFCA-0E44-64C3-6AC9-1287B9D16E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0191" y="3070792"/>
            <a:ext cx="4173168" cy="195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97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946709-168D-A3DF-F519-B7005A361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3000" y="581137"/>
            <a:ext cx="3498000" cy="896700"/>
          </a:xfrm>
        </p:spPr>
        <p:txBody>
          <a:bodyPr/>
          <a:lstStyle/>
          <a:p>
            <a:pPr algn="ctr"/>
            <a:r>
              <a:rPr lang="es-CR" dirty="0"/>
              <a:t>Concesiones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E447145-2E01-9662-683C-ADC1B3FEE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070070" y="1537615"/>
            <a:ext cx="7003859" cy="3272838"/>
          </a:xfrm>
        </p:spPr>
        <p:txBody>
          <a:bodyPr/>
          <a:lstStyle/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Se cuenta con una concesión temporal en La Chepa en San José de Upala.</a:t>
            </a: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Se está tramitando la obtención de una concesión permanente en Canalete.</a:t>
            </a:r>
          </a:p>
        </p:txBody>
      </p:sp>
    </p:spTree>
    <p:extLst>
      <p:ext uri="{BB962C8B-B14F-4D97-AF65-F5344CB8AC3E}">
        <p14:creationId xmlns:p14="http://schemas.microsoft.com/office/powerpoint/2010/main" val="25084148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946709-168D-A3DF-F519-B7005A361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3857" y="486543"/>
            <a:ext cx="4576283" cy="896700"/>
          </a:xfrm>
        </p:spPr>
        <p:txBody>
          <a:bodyPr/>
          <a:lstStyle/>
          <a:p>
            <a:pPr algn="ctr"/>
            <a:r>
              <a:rPr lang="es-CR" dirty="0"/>
              <a:t>Compra de maquinaria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E447145-2E01-9662-683C-ADC1B3FEE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070070" y="1537615"/>
            <a:ext cx="7003859" cy="3272838"/>
          </a:xfrm>
        </p:spPr>
        <p:txBody>
          <a:bodyPr/>
          <a:lstStyle/>
          <a:p>
            <a:pPr marL="152400" indent="0" algn="just">
              <a:lnSpc>
                <a:spcPct val="150000"/>
              </a:lnSpc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Se va a comprar:</a:t>
            </a: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2 quebradores portátiles (1 primario y 1 secundario).</a:t>
            </a: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4 vagonetas.</a:t>
            </a: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s-CR" sz="1600" dirty="0" err="1">
                <a:latin typeface="Arial" panose="020B0604020202020204" pitchFamily="34" charset="0"/>
                <a:cs typeface="Arial" panose="020B0604020202020204" pitchFamily="34" charset="0"/>
              </a:rPr>
              <a:t>lowboy</a:t>
            </a: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1 cargador.</a:t>
            </a: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1 excavadora de 30 toneladas.</a:t>
            </a:r>
          </a:p>
          <a:p>
            <a:pPr marL="152400" indent="0" algn="just">
              <a:lnSpc>
                <a:spcPct val="150000"/>
              </a:lnSpc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Se cuenta con un préstamo de 2000 millones para adquirir esta maquinaria.</a:t>
            </a: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endParaRPr lang="es-C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292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2798" y="257626"/>
            <a:ext cx="5510564" cy="929620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Inversión Municipal 2020-2023</a:t>
            </a:r>
            <a:br>
              <a:rPr lang="es-CR" dirty="0">
                <a:latin typeface="+mn-lt"/>
                <a:ea typeface="Times New Roman" panose="02020603050405020304" pitchFamily="18" charset="0"/>
              </a:rPr>
            </a:br>
            <a:endParaRPr lang="es-CR" dirty="0">
              <a:latin typeface="+mn-lt"/>
            </a:endParaRPr>
          </a:p>
        </p:txBody>
      </p:sp>
      <p:sp>
        <p:nvSpPr>
          <p:cNvPr id="6" name="Subtítulo 5">
            <a:extLst>
              <a:ext uri="{FF2B5EF4-FFF2-40B4-BE49-F238E27FC236}">
                <a16:creationId xmlns:a16="http://schemas.microsoft.com/office/drawing/2014/main" id="{D22126C7-7E85-D199-AF0C-6E5B372394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852407" y="1201995"/>
            <a:ext cx="5439185" cy="1939412"/>
          </a:xfrm>
        </p:spPr>
        <p:txBody>
          <a:bodyPr/>
          <a:lstStyle/>
          <a:p>
            <a:r>
              <a:rPr lang="es-CR" sz="2800" b="0" i="1" u="sng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 distrito de </a:t>
            </a:r>
            <a:r>
              <a:rPr lang="es-CR" sz="2800" i="1" u="sng" dirty="0">
                <a:solidFill>
                  <a:srgbClr val="000000"/>
                </a:solidFill>
                <a:latin typeface="Arial" panose="020B0604020202020204" pitchFamily="34" charset="0"/>
              </a:rPr>
              <a:t>Aguas Claras</a:t>
            </a:r>
            <a:r>
              <a:rPr lang="es-CR" sz="2800" b="0" i="1" u="sng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obtuvo una inversión de:  </a:t>
            </a:r>
          </a:p>
          <a:p>
            <a:endParaRPr lang="es-CR" sz="2800" i="1" u="sng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s-CR" sz="2800" b="0" i="1" u="sng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₡653.824.931</a:t>
            </a:r>
            <a:r>
              <a:rPr lang="es-CR" sz="2800" i="1" u="sng" dirty="0">
                <a:solidFill>
                  <a:srgbClr val="000000"/>
                </a:solidFill>
                <a:latin typeface="Arial" panose="020B0604020202020204" pitchFamily="34" charset="0"/>
              </a:rPr>
              <a:t>,6 Colones</a:t>
            </a:r>
            <a:endParaRPr lang="es-CR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901E42B-D8AE-B482-C40C-B0BA5AF0A4B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05" y="3683282"/>
            <a:ext cx="1599972" cy="11531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49310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42E882B-851E-5A52-6E58-EF16D990A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218316"/>
            <a:ext cx="7977035" cy="8509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b="1" dirty="0" err="1">
                <a:latin typeface="+mn-lt"/>
                <a:sym typeface="Livvic"/>
              </a:rPr>
              <a:t>Proyectos</a:t>
            </a:r>
            <a:r>
              <a:rPr lang="en-US" b="1" dirty="0">
                <a:latin typeface="+mn-lt"/>
                <a:sym typeface="Livvic"/>
              </a:rPr>
              <a:t> </a:t>
            </a:r>
            <a:r>
              <a:rPr lang="en-US" b="1" dirty="0" err="1">
                <a:latin typeface="+mn-lt"/>
                <a:sym typeface="Livvic"/>
              </a:rPr>
              <a:t>Planificados</a:t>
            </a:r>
            <a:r>
              <a:rPr lang="en-US" b="1" dirty="0">
                <a:latin typeface="+mn-lt"/>
                <a:sym typeface="Livvic"/>
              </a:rPr>
              <a:t> </a:t>
            </a:r>
            <a:r>
              <a:rPr lang="en-US" b="1">
                <a:latin typeface="+mn-lt"/>
                <a:sym typeface="Livvic"/>
              </a:rPr>
              <a:t>para 2024</a:t>
            </a:r>
            <a:endParaRPr lang="en-US" b="1" dirty="0">
              <a:latin typeface="+mn-lt"/>
              <a:sym typeface="Livvic"/>
            </a:endParaRPr>
          </a:p>
        </p:txBody>
      </p:sp>
      <p:pic>
        <p:nvPicPr>
          <p:cNvPr id="2" name="image1.jpeg">
            <a:extLst>
              <a:ext uri="{FF2B5EF4-FFF2-40B4-BE49-F238E27FC236}">
                <a16:creationId xmlns:a16="http://schemas.microsoft.com/office/drawing/2014/main" id="{02781CD4-A77B-7CE3-E53D-E2CF626F7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8" y="356276"/>
            <a:ext cx="304800" cy="34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2402A7C6-2116-C8CC-1F2F-9F18ECF253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49072" y="1370013"/>
            <a:ext cx="7245855" cy="3262312"/>
          </a:xfrm>
        </p:spPr>
      </p:pic>
    </p:spTree>
    <p:extLst>
      <p:ext uri="{BB962C8B-B14F-4D97-AF65-F5344CB8AC3E}">
        <p14:creationId xmlns:p14="http://schemas.microsoft.com/office/powerpoint/2010/main" val="4755194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986F3EA4-9244-4816-A765-7566B410F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8591" y="901021"/>
            <a:ext cx="4592400" cy="1782300"/>
          </a:xfrm>
        </p:spPr>
        <p:txBody>
          <a:bodyPr/>
          <a:lstStyle/>
          <a:p>
            <a:pPr algn="ctr"/>
            <a:r>
              <a:rPr lang="es-CR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Gracias por su atención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F9825EE-4C7F-4AC7-B96C-E66184C66B3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512" y="3087403"/>
            <a:ext cx="1723972" cy="15905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7410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Contrataciones 2019 ejecutadas en el año 2021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9" y="1576348"/>
            <a:ext cx="3392160" cy="832314"/>
          </a:xfrm>
        </p:spPr>
        <p:txBody>
          <a:bodyPr/>
          <a:lstStyle/>
          <a:p>
            <a:pPr algn="l"/>
            <a:r>
              <a:rPr lang="es-ES" dirty="0">
                <a:latin typeface="+mn-lt"/>
              </a:rPr>
              <a:t>Nombre del proyecto:</a:t>
            </a:r>
          </a:p>
          <a:p>
            <a:pPr algn="l" rtl="0" fontAlgn="base"/>
            <a:r>
              <a:rPr lang="es-MX" dirty="0">
                <a:latin typeface="+mn-lt"/>
              </a:rPr>
              <a:t>Proyecto de Asfaltado, Drenajes y Señalización, camino C2-13-139 Cuatro  Bocas</a:t>
            </a:r>
            <a:r>
              <a:rPr lang="es-ES" dirty="0">
                <a:latin typeface="+mn-lt"/>
              </a:rPr>
              <a:t>.</a:t>
            </a:r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55706" y="249961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Ȼ50.000.000,00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8" y="3137037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AGUAS CLARAS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E3E3473-12CD-A548-B51E-EDA58CC6C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841" y="1434906"/>
            <a:ext cx="2230408" cy="323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088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Contrataciones 2019 ejecutadas en el año 2022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5" y="1590306"/>
            <a:ext cx="3392160" cy="832314"/>
          </a:xfrm>
        </p:spPr>
        <p:txBody>
          <a:bodyPr/>
          <a:lstStyle/>
          <a:p>
            <a:pPr algn="l"/>
            <a:r>
              <a:rPr lang="es-ES" dirty="0">
                <a:latin typeface="+mn-lt"/>
              </a:rPr>
              <a:t>Nombre del proyecto:</a:t>
            </a:r>
          </a:p>
          <a:p>
            <a:pPr algn="l"/>
            <a:r>
              <a:rPr lang="es-ES" dirty="0">
                <a:latin typeface="+mn-lt"/>
              </a:rPr>
              <a:t>Bacheo Camino C2-13-159, Camino el Hoyo Cuatro Bocas – San Isidro.</a:t>
            </a:r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9" y="249961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Ȼ4.324.800,00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8" y="3137037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AGUAS CLARAS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2049" name="Picture 1" descr="05b7dfde-df00-4add-8635-df691cba17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35" y="1560690"/>
            <a:ext cx="3857856" cy="140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2051" name="Picture 3" descr="5bb95f65-8734-4a85-b957-4a862bebd0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34" y="3121379"/>
            <a:ext cx="3857857" cy="156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402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Contrataciones 2022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5" y="1410441"/>
            <a:ext cx="4309357" cy="1220513"/>
          </a:xfrm>
        </p:spPr>
        <p:txBody>
          <a:bodyPr/>
          <a:lstStyle/>
          <a:p>
            <a:pPr algn="l"/>
            <a:r>
              <a:rPr lang="es-ES" b="1" dirty="0">
                <a:latin typeface="+mn-lt"/>
              </a:rPr>
              <a:t>NOMBRE DEL PROYECTO: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Rehabilitacion del Camino C2-13-016 La Torre.</a:t>
            </a:r>
          </a:p>
          <a:p>
            <a:pPr algn="l"/>
            <a:r>
              <a:rPr lang="es-ES" dirty="0">
                <a:latin typeface="+mn-lt"/>
              </a:rPr>
              <a:t>Rehabilitacion del Camino C2-13-386 La Torre 1.2</a:t>
            </a:r>
            <a:endParaRPr lang="es-CR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Rehabilitacion del Camino C2-13-046 Guayabal Montosa.</a:t>
            </a:r>
            <a:endParaRPr lang="es-CR" dirty="0">
              <a:latin typeface="+mn-lt"/>
            </a:endParaRPr>
          </a:p>
          <a:p>
            <a:pPr algn="l"/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6" y="2612278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Ȼ48.751.823,90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6" y="3432699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</a:t>
            </a:r>
            <a:r>
              <a:rPr lang="es-ES" b="1" u="sng" dirty="0">
                <a:latin typeface="+mn-lt"/>
              </a:rPr>
              <a:t>AGUAS CLARAS</a:t>
            </a:r>
            <a:endParaRPr lang="es-CR" b="1" u="sng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15" y="1233630"/>
            <a:ext cx="4292178" cy="1615607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15" y="3051459"/>
            <a:ext cx="4292178" cy="173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33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Contrataciones 2022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6" y="1410441"/>
            <a:ext cx="4046707" cy="1220513"/>
          </a:xfrm>
        </p:spPr>
        <p:txBody>
          <a:bodyPr/>
          <a:lstStyle/>
          <a:p>
            <a:pPr algn="l"/>
            <a:r>
              <a:rPr lang="es-ES" b="1" dirty="0">
                <a:latin typeface="+mn-lt"/>
              </a:rPr>
              <a:t>NOMBRE DEL PROYECTO: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Rehabilitacion del Camino C2-13-003, mediante la conformación de cunetas, conformación de la superficie de ruedo en Cuatro Bocas – Porvenir.</a:t>
            </a:r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6" y="2612278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Ȼ58.293.042,30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5" y="3300895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</a:t>
            </a:r>
            <a:r>
              <a:rPr lang="es-ES" b="1" u="sng" dirty="0">
                <a:latin typeface="+mn-lt"/>
              </a:rPr>
              <a:t>AGUAS CLARAS</a:t>
            </a:r>
            <a:endParaRPr lang="es-CR" b="1" u="sng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1" y="1213435"/>
            <a:ext cx="3484172" cy="176477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41" y="3305775"/>
            <a:ext cx="3499932" cy="155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42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Contrataciones 2022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6" y="1410441"/>
            <a:ext cx="4046707" cy="1220513"/>
          </a:xfrm>
        </p:spPr>
        <p:txBody>
          <a:bodyPr/>
          <a:lstStyle/>
          <a:p>
            <a:pPr algn="l"/>
            <a:r>
              <a:rPr lang="es-ES" b="1" dirty="0">
                <a:latin typeface="+mn-lt"/>
              </a:rPr>
              <a:t>NOMBRE DEL PROYECTO: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Rehabilitacion del Camino C2-13-159, mediante la conformación de cunetas, conformación de la superficie de ruedo en Cuatro Bocas – San Isidro.</a:t>
            </a:r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6" y="2612278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Ȼ30.370.784,82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6" y="3252057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</a:t>
            </a:r>
            <a:r>
              <a:rPr lang="es-ES" b="1" u="sng" dirty="0">
                <a:latin typeface="+mn-lt"/>
              </a:rPr>
              <a:t>AGUAS CLARAS</a:t>
            </a:r>
            <a:endParaRPr lang="es-CR" b="1" u="sng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3074" name="Picture 2" descr="643c3d85-1d51-4074-9a55-fd3033c7e9d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8" y="1539031"/>
            <a:ext cx="3998170" cy="158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02af1acb-baa0-498c-8784-5f91a3b5e9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7" y="3128645"/>
            <a:ext cx="4015873" cy="131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485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Contrataciones 2022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5" y="1410441"/>
            <a:ext cx="4309357" cy="1220513"/>
          </a:xfrm>
        </p:spPr>
        <p:txBody>
          <a:bodyPr/>
          <a:lstStyle/>
          <a:p>
            <a:pPr algn="l"/>
            <a:r>
              <a:rPr lang="es-ES" b="1" dirty="0">
                <a:latin typeface="+mn-lt"/>
              </a:rPr>
              <a:t>NOMBRE DEL PROYECTO: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Rehabilitacion del Camino C2-13-005 Camino Colonia Blanca – Liberia.</a:t>
            </a:r>
          </a:p>
          <a:p>
            <a:pPr algn="l"/>
            <a:endParaRPr lang="es-CR" dirty="0">
              <a:latin typeface="+mn-lt"/>
            </a:endParaRPr>
          </a:p>
          <a:p>
            <a:pPr algn="l"/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6" y="2612278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Ȼ53.662.355,27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6" y="3258294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</a:t>
            </a:r>
            <a:r>
              <a:rPr lang="es-ES" b="1" u="sng" dirty="0">
                <a:latin typeface="+mn-lt"/>
              </a:rPr>
              <a:t>AGUAS CLARAS</a:t>
            </a:r>
            <a:endParaRPr lang="es-CR" b="1" u="sng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49605" y="1188080"/>
            <a:ext cx="3805581" cy="165585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04" y="3101108"/>
            <a:ext cx="3805581" cy="175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422632"/>
      </p:ext>
    </p:extLst>
  </p:cSld>
  <p:clrMapOvr>
    <a:masterClrMapping/>
  </p:clrMapOvr>
</p:sld>
</file>

<file path=ppt/theme/theme1.xml><?xml version="1.0" encoding="utf-8"?>
<a:theme xmlns:a="http://schemas.openxmlformats.org/drawingml/2006/main" name="Engineering Project Proposal by Slidesgo">
  <a:themeElements>
    <a:clrScheme name="Simple Light">
      <a:dk1>
        <a:srgbClr val="434343"/>
      </a:dk1>
      <a:lt1>
        <a:srgbClr val="FFFFFF"/>
      </a:lt1>
      <a:dk2>
        <a:srgbClr val="595959"/>
      </a:dk2>
      <a:lt2>
        <a:srgbClr val="EEEEEE"/>
      </a:lt2>
      <a:accent1>
        <a:srgbClr val="908269"/>
      </a:accent1>
      <a:accent2>
        <a:srgbClr val="212121"/>
      </a:accent2>
      <a:accent3>
        <a:srgbClr val="CFC3AC"/>
      </a:accent3>
      <a:accent4>
        <a:srgbClr val="976E26"/>
      </a:accent4>
      <a:accent5>
        <a:srgbClr val="927D59"/>
      </a:accent5>
      <a:accent6>
        <a:srgbClr val="584F3E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5984</TotalTime>
  <Words>1005</Words>
  <Application>Microsoft Office PowerPoint</Application>
  <PresentationFormat>Presentación en pantalla (16:9)</PresentationFormat>
  <Paragraphs>169</Paragraphs>
  <Slides>35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35</vt:i4>
      </vt:variant>
    </vt:vector>
  </HeadingPairs>
  <TitlesOfParts>
    <vt:vector size="43" baseType="lpstr">
      <vt:lpstr>Arial</vt:lpstr>
      <vt:lpstr>Calibri</vt:lpstr>
      <vt:lpstr>Catamaran Thin</vt:lpstr>
      <vt:lpstr>Calibri Light</vt:lpstr>
      <vt:lpstr>Wingdings</vt:lpstr>
      <vt:lpstr>Livvic</vt:lpstr>
      <vt:lpstr>Engineering Project Proposal by Slidesgo</vt:lpstr>
      <vt:lpstr>Tema de Office</vt:lpstr>
      <vt:lpstr>Intervenciones de Departamento de Gestión Vial en el distrito de Aguas Claras  2020-2023.  </vt:lpstr>
      <vt:lpstr>PROCESOS DE CONTRATACIÓN EJECUTADOS EN EL AÑO 2020-2023  GESTIÓN VIAL.</vt:lpstr>
      <vt:lpstr>Contrataciones 2019 ejecutadas en el año 2021</vt:lpstr>
      <vt:lpstr>Contrataciones 2019 ejecutadas en el año 2021</vt:lpstr>
      <vt:lpstr>Contrataciones 2019 ejecutadas en el año 2022</vt:lpstr>
      <vt:lpstr>Contrataciones 2022</vt:lpstr>
      <vt:lpstr>Contrataciones 2022</vt:lpstr>
      <vt:lpstr>Contrataciones 2022</vt:lpstr>
      <vt:lpstr>Contrataciones 2022</vt:lpstr>
      <vt:lpstr>Contrataciones 2022</vt:lpstr>
      <vt:lpstr>Contrataciones 2022</vt:lpstr>
      <vt:lpstr>Proyectos con Maquinaria Municipal año 2022</vt:lpstr>
      <vt:lpstr>Trabajos de Obras CNE 2022</vt:lpstr>
      <vt:lpstr>Trabajos de Obras CNE 2022</vt:lpstr>
      <vt:lpstr>Contrataciones 2023</vt:lpstr>
      <vt:lpstr>Licitación reducida: 2023LD-000011-0021500001</vt:lpstr>
      <vt:lpstr>Licitación reducida: 2023LD-000011-0021500001</vt:lpstr>
      <vt:lpstr>Licitación reducida: 2023LD-000011-0021500001</vt:lpstr>
      <vt:lpstr>Licitación reducida: 2023LD-000011-0021500001</vt:lpstr>
      <vt:lpstr>Licitación reducida: 2023LD-000011-0021500001</vt:lpstr>
      <vt:lpstr>Trabajos con maquinaria municipal 2023</vt:lpstr>
      <vt:lpstr>Trabajos con maquinaria municipal 2023</vt:lpstr>
      <vt:lpstr>Trabajos con maquinaria municipal 2023</vt:lpstr>
      <vt:lpstr>Trabajos con maquinaria municipal 2023</vt:lpstr>
      <vt:lpstr>Trabajos con maquinaria municipal 2023</vt:lpstr>
      <vt:lpstr>Trabajos con maquinaria municipal 2023</vt:lpstr>
      <vt:lpstr>Trabajos con maquinaria municipal 2023</vt:lpstr>
      <vt:lpstr>Información adicional</vt:lpstr>
      <vt:lpstr>Licitación menor: 2023LE-000003-0021500001</vt:lpstr>
      <vt:lpstr>Licitación menor: 2023LE-000003-0021500001</vt:lpstr>
      <vt:lpstr>Concesiones</vt:lpstr>
      <vt:lpstr>Compra de maquinaria</vt:lpstr>
      <vt:lpstr>Inversión Municipal 2020-2023 </vt:lpstr>
      <vt:lpstr>Proyectos Planificados para 2024</vt:lpstr>
      <vt:lpstr>Gracias por su atención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Vial Quinquenal Básico de Conservación y Desarrollo Periodo 2021-2025</dc:title>
  <dc:creator>GEOGRAFIA</dc:creator>
  <cp:lastModifiedBy>Herberth Ugalde Vargas</cp:lastModifiedBy>
  <cp:revision>363</cp:revision>
  <dcterms:modified xsi:type="dcterms:W3CDTF">2023-11-22T17:31:25Z</dcterms:modified>
</cp:coreProperties>
</file>